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audio1.bin" ContentType="audio/unknown"/>
  <Override PartName="/ppt/media/audio2.bin" ContentType="audio/unknown"/>
  <Override PartName="/ppt/media/audio3.bin" ContentType="audio/unknown"/>
  <Override PartName="/ppt/media/audio4.bin" ContentType="audio/unknown"/>
  <Override PartName="/ppt/media/audio5.bin" ContentType="audio/unknown"/>
  <Override PartName="/ppt/media/audio6.bin" ContentType="audio/unknown"/>
  <Override PartName="/ppt/media/audio7.bin" ContentType="audio/unknown"/>
  <Override PartName="/ppt/media/audio8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1"/>
  </p:handoutMasterIdLst>
  <p:sldIdLst>
    <p:sldId id="265" r:id="rId2"/>
    <p:sldId id="284" r:id="rId3"/>
    <p:sldId id="285" r:id="rId4"/>
    <p:sldId id="286" r:id="rId5"/>
    <p:sldId id="287" r:id="rId6"/>
    <p:sldId id="256" r:id="rId7"/>
    <p:sldId id="259" r:id="rId8"/>
    <p:sldId id="262" r:id="rId9"/>
    <p:sldId id="283" r:id="rId10"/>
    <p:sldId id="260" r:id="rId11"/>
    <p:sldId id="264" r:id="rId12"/>
    <p:sldId id="258" r:id="rId13"/>
    <p:sldId id="257" r:id="rId14"/>
    <p:sldId id="261" r:id="rId15"/>
    <p:sldId id="282" r:id="rId16"/>
    <p:sldId id="267" r:id="rId17"/>
    <p:sldId id="288" r:id="rId18"/>
    <p:sldId id="290" r:id="rId19"/>
    <p:sldId id="289" r:id="rId20"/>
  </p:sldIdLst>
  <p:sldSz cx="9144000" cy="6858000" type="screen4x3"/>
  <p:notesSz cx="6888163" cy="96234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60093"/>
    <a:srgbClr val="660066"/>
    <a:srgbClr val="000099"/>
    <a:srgbClr val="FFFF99"/>
    <a:srgbClr val="FFCC99"/>
    <a:srgbClr val="9999FF"/>
    <a:srgbClr val="CC99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4348" tIns="47174" rIns="94348" bIns="47174" numCol="1" anchor="t" anchorCtr="0" compatLnSpc="1">
            <a:prstTxWarp prst="textNoShape">
              <a:avLst/>
            </a:prstTxWarp>
          </a:bodyPr>
          <a:lstStyle>
            <a:lvl1pPr defTabSz="942975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3663" y="0"/>
            <a:ext cx="29845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4348" tIns="47174" rIns="94348" bIns="47174" numCol="1" anchor="t" anchorCtr="0" compatLnSpc="1">
            <a:prstTxWarp prst="textNoShape">
              <a:avLst/>
            </a:prstTxWarp>
          </a:bodyPr>
          <a:lstStyle>
            <a:lvl1pPr algn="r" defTabSz="942975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42413"/>
            <a:ext cx="298450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4348" tIns="47174" rIns="94348" bIns="47174" numCol="1" anchor="b" anchorCtr="0" compatLnSpc="1">
            <a:prstTxWarp prst="textNoShape">
              <a:avLst/>
            </a:prstTxWarp>
          </a:bodyPr>
          <a:lstStyle>
            <a:lvl1pPr defTabSz="942975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3663" y="9142413"/>
            <a:ext cx="298450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4348" tIns="47174" rIns="94348" bIns="47174" numCol="1" anchor="b" anchorCtr="0" compatLnSpc="1">
            <a:prstTxWarp prst="textNoShape">
              <a:avLst/>
            </a:prstTxWarp>
          </a:bodyPr>
          <a:lstStyle>
            <a:lvl1pPr algn="r" defTabSz="942975">
              <a:defRPr sz="1200">
                <a:cs typeface="+mn-cs"/>
              </a:defRPr>
            </a:lvl1pPr>
          </a:lstStyle>
          <a:p>
            <a:pPr>
              <a:defRPr/>
            </a:pPr>
            <a:fld id="{1F9FFB73-2DDB-8D4C-BE3B-A46090EB6C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0308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0178F-877E-5443-9B2C-CC08B4C528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414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99D42-590A-2A47-9BE1-5F3C122D1B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09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D8B12-3E10-C442-A8A1-C075E3D79D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547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AD996-6862-D64E-BED6-C76E8AC1BA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96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593E2-2A13-0940-8276-0C297F9E33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1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A341E-FB3D-E94C-80CA-5980D80924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850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43D0-7467-9F4B-B6ED-A88F715C40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5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59805-0D78-7443-832E-53FEEE4DC8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16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F20F2-8181-584B-B39E-7FB8B3C66C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12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089BF-D549-4C4E-8D40-97E5C3BE23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294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E2659-597C-1A46-A513-FE40221B56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283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56DAEC6C-40C1-6843-A6FB-B6696FC8E5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.gif"/><Relationship Id="rId5" Type="http://schemas.openxmlformats.org/officeDocument/2006/relationships/image" Target="../media/image2.gif"/><Relationship Id="rId6" Type="http://schemas.openxmlformats.org/officeDocument/2006/relationships/image" Target="../media/image3.gif"/><Relationship Id="rId7" Type="http://schemas.openxmlformats.org/officeDocument/2006/relationships/image" Target="../media/image4.gif"/><Relationship Id="rId8" Type="http://schemas.openxmlformats.org/officeDocument/2006/relationships/image" Target="../media/image5.png"/><Relationship Id="rId1" Type="http://schemas.microsoft.com/office/2007/relationships/media" Target="file:///C:\Program%20Files\Microsoft%20Office\Clipart\corpmm\ThemeSnd\j0074331.mid" TargetMode="External"/><Relationship Id="rId2" Type="http://schemas.openxmlformats.org/officeDocument/2006/relationships/audio" Target="file:///C:\Program%20Files\Microsoft%20Office\Clipart\corpmm\ThemeSnd\j0074331.mid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gif"/><Relationship Id="rId3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gif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gif"/><Relationship Id="rId12" Type="http://schemas.openxmlformats.org/officeDocument/2006/relationships/image" Target="../media/image18.gif"/><Relationship Id="rId13" Type="http://schemas.openxmlformats.org/officeDocument/2006/relationships/image" Target="../media/image5.png"/><Relationship Id="rId1" Type="http://schemas.microsoft.com/office/2007/relationships/media" Target="file:///C:\MES%20DOCUMENTS\MA%20MUSIQUE\MUSIC\gotan%20project%20-%20indian%20gipsy.mp3" TargetMode="External"/><Relationship Id="rId2" Type="http://schemas.openxmlformats.org/officeDocument/2006/relationships/audio" Target="file:///C:\MES%20DOCUMENTS\MA%20MUSIQUE\MUSIC\gotan%20project%20-%20indian%20gipsy.mp3" TargetMode="External"/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1.gif"/><Relationship Id="rId5" Type="http://schemas.openxmlformats.org/officeDocument/2006/relationships/image" Target="../media/image16.jpeg"/><Relationship Id="rId6" Type="http://schemas.openxmlformats.org/officeDocument/2006/relationships/image" Target="../media/image19.gif"/><Relationship Id="rId7" Type="http://schemas.openxmlformats.org/officeDocument/2006/relationships/image" Target="../media/image13.wmf"/><Relationship Id="rId8" Type="http://schemas.openxmlformats.org/officeDocument/2006/relationships/image" Target="../media/image12.gif"/><Relationship Id="rId9" Type="http://schemas.openxmlformats.org/officeDocument/2006/relationships/image" Target="../media/image21.gif"/><Relationship Id="rId10" Type="http://schemas.openxmlformats.org/officeDocument/2006/relationships/image" Target="../media/image15.gif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gif"/><Relationship Id="rId12" Type="http://schemas.openxmlformats.org/officeDocument/2006/relationships/image" Target="../media/image18.gif"/><Relationship Id="rId13" Type="http://schemas.openxmlformats.org/officeDocument/2006/relationships/image" Target="../media/image16.jpeg"/><Relationship Id="rId14" Type="http://schemas.openxmlformats.org/officeDocument/2006/relationships/image" Target="../media/image19.gif"/><Relationship Id="rId15" Type="http://schemas.openxmlformats.org/officeDocument/2006/relationships/image" Target="../media/image13.wmf"/><Relationship Id="rId16" Type="http://schemas.openxmlformats.org/officeDocument/2006/relationships/image" Target="../media/image12.gif"/><Relationship Id="rId17" Type="http://schemas.openxmlformats.org/officeDocument/2006/relationships/image" Target="../media/image21.gif"/><Relationship Id="rId18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3" Type="http://schemas.openxmlformats.org/officeDocument/2006/relationships/audio" Target="../media/audio2.bin"/><Relationship Id="rId4" Type="http://schemas.openxmlformats.org/officeDocument/2006/relationships/audio" Target="../media/audio3.bin"/><Relationship Id="rId5" Type="http://schemas.openxmlformats.org/officeDocument/2006/relationships/audio" Target="../media/audio4.bin"/><Relationship Id="rId6" Type="http://schemas.openxmlformats.org/officeDocument/2006/relationships/audio" Target="../media/audio5.bin"/><Relationship Id="rId7" Type="http://schemas.openxmlformats.org/officeDocument/2006/relationships/audio" Target="../media/audio6.bin"/><Relationship Id="rId8" Type="http://schemas.openxmlformats.org/officeDocument/2006/relationships/audio" Target="../media/audio7.bin"/><Relationship Id="rId9" Type="http://schemas.openxmlformats.org/officeDocument/2006/relationships/audio" Target="../media/audio8.bin"/><Relationship Id="rId10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026"/>
          <p:cNvSpPr txBox="1">
            <a:spLocks noChangeArrowheads="1"/>
          </p:cNvSpPr>
          <p:nvPr/>
        </p:nvSpPr>
        <p:spPr bwMode="auto">
          <a:xfrm>
            <a:off x="304800" y="1981200"/>
            <a:ext cx="8610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800" b="1" dirty="0">
                <a:latin typeface="Ravie" charset="0"/>
                <a:cs typeface="+mn-cs"/>
              </a:rPr>
              <a:t>  </a:t>
            </a:r>
            <a:r>
              <a:rPr lang="en-GB" sz="4800" b="1" u="sng" dirty="0">
                <a:solidFill>
                  <a:srgbClr val="0000FF"/>
                </a:solidFill>
                <a:latin typeface="Chalkduster"/>
                <a:cs typeface="Chalkduster"/>
              </a:rPr>
              <a:t>¿</a:t>
            </a:r>
            <a:r>
              <a:rPr lang="en-GB" sz="4800" b="1" u="sng" dirty="0" err="1">
                <a:solidFill>
                  <a:srgbClr val="0000FF"/>
                </a:solidFill>
                <a:latin typeface="Chalkduster"/>
                <a:cs typeface="Chalkduster"/>
              </a:rPr>
              <a:t>Qué</a:t>
            </a:r>
            <a:r>
              <a:rPr lang="en-GB" sz="4800" b="1" u="sng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GB" sz="4800" b="1" u="sng" dirty="0" err="1">
                <a:solidFill>
                  <a:srgbClr val="0000FF"/>
                </a:solidFill>
                <a:latin typeface="Chalkduster"/>
                <a:cs typeface="Chalkduster"/>
              </a:rPr>
              <a:t>tiempo</a:t>
            </a:r>
            <a:r>
              <a:rPr lang="en-GB" sz="4800" b="1" u="sng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GB" sz="4800" b="1" u="sng" dirty="0" err="1">
                <a:solidFill>
                  <a:srgbClr val="0000FF"/>
                </a:solidFill>
                <a:latin typeface="Chalkduster"/>
                <a:cs typeface="Chalkduster"/>
              </a:rPr>
              <a:t>hace</a:t>
            </a:r>
            <a:r>
              <a:rPr lang="en-GB" sz="4800" b="1" u="sng" dirty="0">
                <a:solidFill>
                  <a:srgbClr val="0000FF"/>
                </a:solidFill>
                <a:latin typeface="Chalkduster"/>
                <a:cs typeface="Chalkduster"/>
              </a:rPr>
              <a:t>?</a:t>
            </a:r>
          </a:p>
        </p:txBody>
      </p:sp>
      <p:pic>
        <p:nvPicPr>
          <p:cNvPr id="2" name="Picture 1027" descr="C:\Program Files\Microsoft Office\Clipart\homeanim\AG00434_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6250"/>
            <a:ext cx="4191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1028" descr="C:\Program Files\Microsoft Office\Clipart\homeanim\j007618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81400"/>
            <a:ext cx="216058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1029" descr="C:\Program Files\Microsoft Office\Clipart\Pub60Cor\AG00158_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29000"/>
            <a:ext cx="1295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030" descr="C:\Program Files\Microsoft Office\Clipart\homeanim\j0095751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267200"/>
            <a:ext cx="2868613" cy="15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j0074331.mid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Box 2"/>
          <p:cNvSpPr txBox="1">
            <a:spLocks noChangeArrowheads="1"/>
          </p:cNvSpPr>
          <p:nvPr/>
        </p:nvSpPr>
        <p:spPr bwMode="auto">
          <a:xfrm>
            <a:off x="4787900" y="404813"/>
            <a:ext cx="49688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u="sng" dirty="0" err="1" smtClean="0">
                <a:solidFill>
                  <a:srgbClr val="FF0000"/>
                </a:solidFill>
                <a:latin typeface="Chalkduster" charset="0"/>
                <a:cs typeface="Chalkduster" charset="0"/>
              </a:rPr>
              <a:t>Mart</a:t>
            </a:r>
            <a:r>
              <a:rPr lang="en-US" sz="2800" u="sng" dirty="0" err="1" smtClean="0">
                <a:solidFill>
                  <a:srgbClr val="FF0000"/>
                </a:solidFill>
                <a:latin typeface="Chalkduster" charset="0"/>
                <a:cs typeface="Chalkduster" charset="0"/>
              </a:rPr>
              <a:t>es</a:t>
            </a:r>
            <a:r>
              <a:rPr lang="en-US" sz="2800" u="sng" dirty="0" smtClean="0">
                <a:solidFill>
                  <a:srgbClr val="FF0000"/>
                </a:solidFill>
                <a:latin typeface="Chalkduster" charset="0"/>
                <a:cs typeface="Chalkduster" charset="0"/>
              </a:rPr>
              <a:t> </a:t>
            </a:r>
            <a:r>
              <a:rPr lang="en-US" sz="2800" u="sng" dirty="0" smtClean="0">
                <a:solidFill>
                  <a:srgbClr val="FF0000"/>
                </a:solidFill>
                <a:latin typeface="Chalkduster" charset="0"/>
                <a:cs typeface="Chalkduster" charset="0"/>
              </a:rPr>
              <a:t>7</a:t>
            </a:r>
            <a:r>
              <a:rPr lang="en-US" sz="2800" u="sng" dirty="0" smtClean="0">
                <a:solidFill>
                  <a:srgbClr val="FF0000"/>
                </a:solidFill>
                <a:latin typeface="Chalkduster" charset="0"/>
                <a:cs typeface="Chalkduster" charset="0"/>
              </a:rPr>
              <a:t> </a:t>
            </a:r>
            <a:r>
              <a:rPr lang="en-US" sz="2800" u="sng" dirty="0">
                <a:solidFill>
                  <a:srgbClr val="FF0000"/>
                </a:solidFill>
                <a:latin typeface="Chalkduster" charset="0"/>
                <a:cs typeface="Chalkduster" charset="0"/>
              </a:rPr>
              <a:t>de mayo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5230" y="5888890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halkduster"/>
                <a:cs typeface="Chalkduster"/>
              </a:rPr>
              <a:t>Objetivos</a:t>
            </a:r>
            <a:r>
              <a:rPr lang="en-US" sz="1800" dirty="0" smtClean="0">
                <a:latin typeface="Chalkduster"/>
                <a:cs typeface="Chalkduster"/>
              </a:rPr>
              <a:t>: learn the </a:t>
            </a:r>
            <a:r>
              <a:rPr lang="en-US" sz="1800" dirty="0" smtClean="0">
                <a:latin typeface="Chalkduster"/>
                <a:cs typeface="Chalkduster"/>
              </a:rPr>
              <a:t>weather and </a:t>
            </a:r>
            <a:r>
              <a:rPr lang="en-US" sz="1800" dirty="0" smtClean="0">
                <a:latin typeface="Chalkduster"/>
                <a:cs typeface="Chalkduster"/>
              </a:rPr>
              <a:t>review verbs</a:t>
            </a:r>
            <a:endParaRPr lang="en-US" sz="1800" dirty="0">
              <a:latin typeface="Chalkduster"/>
              <a:cs typeface="Chalkduster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07950" y="2852738"/>
            <a:ext cx="5715000" cy="378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800" b="1" dirty="0" err="1">
                <a:solidFill>
                  <a:srgbClr val="0000FF"/>
                </a:solidFill>
                <a:latin typeface="Chalkduster"/>
                <a:cs typeface="Chalkduster"/>
              </a:rPr>
              <a:t>Hace</a:t>
            </a:r>
            <a:r>
              <a:rPr lang="en-GB" sz="4800" b="1" dirty="0">
                <a:solidFill>
                  <a:srgbClr val="0000FF"/>
                </a:solidFill>
                <a:latin typeface="Chalkduster"/>
                <a:cs typeface="Chalkduster"/>
              </a:rPr>
              <a:t>(mucho)</a:t>
            </a:r>
          </a:p>
          <a:p>
            <a:pPr>
              <a:spcBef>
                <a:spcPct val="50000"/>
              </a:spcBef>
              <a:defRPr/>
            </a:pPr>
            <a:r>
              <a:rPr lang="en-GB" sz="4800" b="1" dirty="0" err="1">
                <a:solidFill>
                  <a:srgbClr val="0000FF"/>
                </a:solidFill>
                <a:latin typeface="Chalkduster"/>
                <a:cs typeface="Chalkduster"/>
              </a:rPr>
              <a:t>Viento</a:t>
            </a:r>
            <a:endParaRPr lang="en-GB" sz="4800" b="1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pPr>
              <a:spcBef>
                <a:spcPct val="50000"/>
              </a:spcBef>
              <a:defRPr/>
            </a:pPr>
            <a:r>
              <a:rPr lang="en-GB" sz="4800" b="1" dirty="0">
                <a:solidFill>
                  <a:srgbClr val="0000FF"/>
                </a:solidFill>
                <a:latin typeface="Chalkduster"/>
                <a:cs typeface="Chalkduster"/>
              </a:rPr>
              <a:t>Hay (mucho) </a:t>
            </a:r>
            <a:r>
              <a:rPr lang="en-GB" sz="4800" b="1" dirty="0" err="1">
                <a:solidFill>
                  <a:srgbClr val="0000FF"/>
                </a:solidFill>
                <a:latin typeface="Chalkduster"/>
                <a:cs typeface="Chalkduster"/>
              </a:rPr>
              <a:t>viento</a:t>
            </a:r>
            <a:endParaRPr lang="en-GB" sz="4800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19458" name="Picture 4" descr="C:\Program Files\Microsoft Office\Clipart\homeanim\j012667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33400"/>
            <a:ext cx="4114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026" descr="C:\Program Files\Microsoft Office\Clipart\standard\stddir4\PH02924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3058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1027"/>
          <p:cNvSpPr txBox="1">
            <a:spLocks noChangeArrowheads="1"/>
          </p:cNvSpPr>
          <p:nvPr/>
        </p:nvSpPr>
        <p:spPr bwMode="auto">
          <a:xfrm>
            <a:off x="684213" y="5562600"/>
            <a:ext cx="8078787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5400" b="1" dirty="0" err="1">
                <a:solidFill>
                  <a:srgbClr val="0000FF"/>
                </a:solidFill>
                <a:latin typeface="Chalkduster"/>
                <a:cs typeface="Chalkduster"/>
              </a:rPr>
              <a:t>Está</a:t>
            </a:r>
            <a:r>
              <a:rPr lang="en-GB" sz="5400" b="1" dirty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GB" sz="5400" b="1" dirty="0" err="1">
                <a:solidFill>
                  <a:srgbClr val="0000FF"/>
                </a:solidFill>
                <a:latin typeface="Chalkduster"/>
                <a:cs typeface="Chalkduster"/>
              </a:rPr>
              <a:t>nublado</a:t>
            </a:r>
            <a:endParaRPr lang="en-GB" sz="5400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10244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>
                <a:cs typeface="+mj-cs"/>
              </a:rPr>
              <a:t>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Program Files\Microsoft Office\Clipart\homeanim\AG00435_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6705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362200" y="4800600"/>
            <a:ext cx="6019800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5400" b="1" dirty="0" err="1">
                <a:solidFill>
                  <a:srgbClr val="0000FF"/>
                </a:solidFill>
                <a:latin typeface="Chalkduster"/>
                <a:cs typeface="Chalkduster"/>
              </a:rPr>
              <a:t>Hace</a:t>
            </a:r>
            <a:r>
              <a:rPr lang="en-GB" sz="5400" b="1" dirty="0">
                <a:solidFill>
                  <a:srgbClr val="0000FF"/>
                </a:solidFill>
                <a:latin typeface="Chalkduster"/>
                <a:cs typeface="Chalkduster"/>
              </a:rPr>
              <a:t> mal </a:t>
            </a:r>
            <a:r>
              <a:rPr lang="en-GB" sz="5400" b="1" dirty="0" err="1">
                <a:solidFill>
                  <a:srgbClr val="0000FF"/>
                </a:solidFill>
                <a:latin typeface="Chalkduster"/>
                <a:cs typeface="Chalkduster"/>
              </a:rPr>
              <a:t>tiempo</a:t>
            </a:r>
            <a:endParaRPr lang="en-GB" sz="5400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21507" name="Picture 5" descr="C:\Program Files\Microsoft Office\Clipart\homeanim\BD13634_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1200"/>
            <a:ext cx="3446463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Program Files\Microsoft Office\Clipart\homeanim\AG00503_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34258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114800" y="2133600"/>
            <a:ext cx="42672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5400" b="1" dirty="0" err="1">
                <a:solidFill>
                  <a:srgbClr val="0000FF"/>
                </a:solidFill>
                <a:latin typeface="Chalkduster"/>
                <a:cs typeface="Chalkduster"/>
              </a:rPr>
              <a:t>Llueve</a:t>
            </a:r>
            <a:endParaRPr lang="en-GB" sz="5400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22531" name="66900190.WAV">
            <a:hlinkClick r:id="" action="ppaction://media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648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Program Files\Microsoft Office\Clipart\homeanim\BD20663_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990600"/>
            <a:ext cx="3581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143000" y="2971800"/>
            <a:ext cx="47244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5400" b="1" dirty="0" err="1">
                <a:solidFill>
                  <a:srgbClr val="0000FF"/>
                </a:solidFill>
                <a:latin typeface="Chalkduster"/>
                <a:cs typeface="Chalkduster"/>
              </a:rPr>
              <a:t>Nieva</a:t>
            </a:r>
            <a:endParaRPr lang="en-GB" sz="5400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026" descr="C:\Program Files\Microsoft Office\Clipart\homeanim\AG00433_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Picture 1027" descr="C:\Program Files\Microsoft Office\Clipart\standard\stddir4\PH02924J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106680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1028" descr="C:\Program Files\Microsoft Office\Clipart\homeanim\AG00503_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0"/>
            <a:ext cx="10668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1029" descr="C:\Program Files\Microsoft Office\Clipart\standard\stddir3\NA00844_.wm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8620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1030" descr="C:\Program Files\Microsoft Office\Clipart\homeanim\j0076206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24200"/>
            <a:ext cx="5429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1031" descr="C:\Program Files\Microsoft Office\Clipart\homeanim\BD20663_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943600"/>
            <a:ext cx="7413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1032" descr="C:\Program Files\Microsoft Office\Clipart\homeanim\j0126670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1143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1033" descr="C:\Program Files\Microsoft Office\Clipart\homeanim\AG00435_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8400"/>
            <a:ext cx="11430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1034" descr="C:\Program Files\Microsoft Office\Clipart\homeanim\BD13634_.GIF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990600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4" name="Text Box 1036"/>
          <p:cNvSpPr txBox="1">
            <a:spLocks noChangeArrowheads="1"/>
          </p:cNvSpPr>
          <p:nvPr/>
        </p:nvSpPr>
        <p:spPr bwMode="auto">
          <a:xfrm>
            <a:off x="1371600" y="2286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err="1">
                <a:cs typeface="+mn-cs"/>
              </a:rPr>
              <a:t>Hace</a:t>
            </a:r>
            <a:r>
              <a:rPr lang="en-GB" dirty="0">
                <a:cs typeface="+mn-cs"/>
              </a:rPr>
              <a:t> sol.</a:t>
            </a:r>
          </a:p>
        </p:txBody>
      </p:sp>
      <p:sp>
        <p:nvSpPr>
          <p:cNvPr id="33805" name="Text Box 1037"/>
          <p:cNvSpPr txBox="1">
            <a:spLocks noChangeArrowheads="1"/>
          </p:cNvSpPr>
          <p:nvPr/>
        </p:nvSpPr>
        <p:spPr bwMode="auto">
          <a:xfrm>
            <a:off x="1371600" y="1143000"/>
            <a:ext cx="19050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err="1">
                <a:cs typeface="+mn-cs"/>
              </a:rPr>
              <a:t>Hace</a:t>
            </a:r>
            <a:r>
              <a:rPr lang="en-GB" dirty="0">
                <a:cs typeface="+mn-cs"/>
              </a:rPr>
              <a:t> </a:t>
            </a:r>
            <a:r>
              <a:rPr lang="en-GB" dirty="0" err="1">
                <a:cs typeface="+mn-cs"/>
              </a:rPr>
              <a:t>viento</a:t>
            </a:r>
            <a:r>
              <a:rPr lang="en-GB" dirty="0">
                <a:cs typeface="+mn-cs"/>
              </a:rPr>
              <a:t>.</a:t>
            </a:r>
          </a:p>
        </p:txBody>
      </p:sp>
      <p:sp>
        <p:nvSpPr>
          <p:cNvPr id="33806" name="Text Box 1038"/>
          <p:cNvSpPr txBox="1">
            <a:spLocks noChangeArrowheads="1"/>
          </p:cNvSpPr>
          <p:nvPr/>
        </p:nvSpPr>
        <p:spPr bwMode="auto">
          <a:xfrm>
            <a:off x="1371600" y="19812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err="1">
                <a:cs typeface="+mn-cs"/>
              </a:rPr>
              <a:t>Está</a:t>
            </a:r>
            <a:r>
              <a:rPr lang="en-GB" dirty="0">
                <a:cs typeface="+mn-cs"/>
              </a:rPr>
              <a:t> </a:t>
            </a:r>
            <a:r>
              <a:rPr lang="en-GB" dirty="0" err="1">
                <a:cs typeface="+mn-cs"/>
              </a:rPr>
              <a:t>nublado</a:t>
            </a:r>
            <a:r>
              <a:rPr lang="en-GB" dirty="0">
                <a:cs typeface="+mn-cs"/>
              </a:rPr>
              <a:t>.</a:t>
            </a:r>
          </a:p>
        </p:txBody>
      </p:sp>
      <p:sp>
        <p:nvSpPr>
          <p:cNvPr id="33807" name="Text Box 1039"/>
          <p:cNvSpPr txBox="1">
            <a:spLocks noChangeArrowheads="1"/>
          </p:cNvSpPr>
          <p:nvPr/>
        </p:nvSpPr>
        <p:spPr bwMode="auto">
          <a:xfrm>
            <a:off x="1371600" y="2743200"/>
            <a:ext cx="236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err="1">
                <a:cs typeface="+mn-cs"/>
              </a:rPr>
              <a:t>Hace</a:t>
            </a:r>
            <a:r>
              <a:rPr lang="en-GB" dirty="0">
                <a:cs typeface="+mn-cs"/>
              </a:rPr>
              <a:t> mal </a:t>
            </a:r>
            <a:r>
              <a:rPr lang="en-GB" dirty="0" err="1">
                <a:cs typeface="+mn-cs"/>
              </a:rPr>
              <a:t>tiempo</a:t>
            </a:r>
            <a:r>
              <a:rPr lang="en-GB" dirty="0">
                <a:cs typeface="+mn-cs"/>
              </a:rPr>
              <a:t>.</a:t>
            </a:r>
          </a:p>
        </p:txBody>
      </p:sp>
      <p:sp>
        <p:nvSpPr>
          <p:cNvPr id="33808" name="Text Box 1040"/>
          <p:cNvSpPr txBox="1">
            <a:spLocks noChangeArrowheads="1"/>
          </p:cNvSpPr>
          <p:nvPr/>
        </p:nvSpPr>
        <p:spPr bwMode="auto">
          <a:xfrm>
            <a:off x="1371600" y="35052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err="1">
                <a:cs typeface="+mn-cs"/>
              </a:rPr>
              <a:t>Hace</a:t>
            </a:r>
            <a:r>
              <a:rPr lang="en-GB" dirty="0">
                <a:cs typeface="+mn-cs"/>
              </a:rPr>
              <a:t> </a:t>
            </a:r>
            <a:r>
              <a:rPr lang="en-GB" dirty="0" err="1">
                <a:cs typeface="+mn-cs"/>
              </a:rPr>
              <a:t>calor</a:t>
            </a:r>
            <a:r>
              <a:rPr lang="en-GB" dirty="0">
                <a:cs typeface="+mn-cs"/>
              </a:rPr>
              <a:t>.</a:t>
            </a:r>
          </a:p>
        </p:txBody>
      </p:sp>
      <p:sp>
        <p:nvSpPr>
          <p:cNvPr id="33809" name="Text Box 1041"/>
          <p:cNvSpPr txBox="1">
            <a:spLocks noChangeArrowheads="1"/>
          </p:cNvSpPr>
          <p:nvPr/>
        </p:nvSpPr>
        <p:spPr bwMode="auto">
          <a:xfrm>
            <a:off x="1371600" y="4343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err="1">
                <a:cs typeface="+mn-cs"/>
              </a:rPr>
              <a:t>Hace</a:t>
            </a:r>
            <a:r>
              <a:rPr lang="en-GB" dirty="0">
                <a:cs typeface="+mn-cs"/>
              </a:rPr>
              <a:t> </a:t>
            </a:r>
            <a:r>
              <a:rPr lang="en-GB" dirty="0" err="1">
                <a:cs typeface="+mn-cs"/>
              </a:rPr>
              <a:t>frío</a:t>
            </a:r>
            <a:r>
              <a:rPr lang="en-GB" dirty="0">
                <a:cs typeface="+mn-cs"/>
              </a:rPr>
              <a:t>.</a:t>
            </a:r>
          </a:p>
        </p:txBody>
      </p:sp>
      <p:sp>
        <p:nvSpPr>
          <p:cNvPr id="33810" name="Text Box 1042"/>
          <p:cNvSpPr txBox="1">
            <a:spLocks noChangeArrowheads="1"/>
          </p:cNvSpPr>
          <p:nvPr/>
        </p:nvSpPr>
        <p:spPr bwMode="auto">
          <a:xfrm>
            <a:off x="1371600" y="5257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err="1">
                <a:cs typeface="+mn-cs"/>
              </a:rPr>
              <a:t>Llueve</a:t>
            </a:r>
            <a:r>
              <a:rPr lang="en-GB" dirty="0">
                <a:cs typeface="+mn-cs"/>
              </a:rPr>
              <a:t>.</a:t>
            </a:r>
          </a:p>
        </p:txBody>
      </p:sp>
      <p:sp>
        <p:nvSpPr>
          <p:cNvPr id="33811" name="Text Box 1043"/>
          <p:cNvSpPr txBox="1">
            <a:spLocks noChangeArrowheads="1"/>
          </p:cNvSpPr>
          <p:nvPr/>
        </p:nvSpPr>
        <p:spPr bwMode="auto">
          <a:xfrm>
            <a:off x="1371600" y="60960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err="1">
                <a:cs typeface="+mn-cs"/>
              </a:rPr>
              <a:t>Nieva</a:t>
            </a:r>
            <a:r>
              <a:rPr lang="en-GB" dirty="0">
                <a:cs typeface="+mn-cs"/>
              </a:rPr>
              <a:t>.</a:t>
            </a:r>
          </a:p>
        </p:txBody>
      </p:sp>
      <p:sp>
        <p:nvSpPr>
          <p:cNvPr id="33840" name="Text Box 1072"/>
          <p:cNvSpPr txBox="1">
            <a:spLocks noChangeArrowheads="1"/>
          </p:cNvSpPr>
          <p:nvPr/>
        </p:nvSpPr>
        <p:spPr bwMode="auto">
          <a:xfrm>
            <a:off x="4495800" y="2286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i="1">
                <a:cs typeface="+mn-cs"/>
              </a:rPr>
              <a:t>It</a:t>
            </a:r>
            <a:r>
              <a:rPr lang="ja-JP" altLang="en-GB" i="1">
                <a:latin typeface="Arial"/>
                <a:cs typeface="+mn-cs"/>
              </a:rPr>
              <a:t>’</a:t>
            </a:r>
            <a:r>
              <a:rPr lang="en-GB" i="1">
                <a:cs typeface="+mn-cs"/>
              </a:rPr>
              <a:t>s sunny</a:t>
            </a:r>
          </a:p>
        </p:txBody>
      </p:sp>
      <p:sp>
        <p:nvSpPr>
          <p:cNvPr id="33841" name="Text Box 1073"/>
          <p:cNvSpPr txBox="1">
            <a:spLocks noChangeArrowheads="1"/>
          </p:cNvSpPr>
          <p:nvPr/>
        </p:nvSpPr>
        <p:spPr bwMode="auto">
          <a:xfrm>
            <a:off x="4495800" y="11430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i="1">
                <a:cs typeface="+mn-cs"/>
              </a:rPr>
              <a:t>It</a:t>
            </a:r>
            <a:r>
              <a:rPr lang="ja-JP" altLang="en-GB" i="1">
                <a:latin typeface="Arial"/>
                <a:cs typeface="+mn-cs"/>
              </a:rPr>
              <a:t>’</a:t>
            </a:r>
            <a:r>
              <a:rPr lang="en-GB" i="1">
                <a:cs typeface="+mn-cs"/>
              </a:rPr>
              <a:t>s windy</a:t>
            </a:r>
          </a:p>
        </p:txBody>
      </p:sp>
      <p:sp>
        <p:nvSpPr>
          <p:cNvPr id="33842" name="Text Box 1074"/>
          <p:cNvSpPr txBox="1">
            <a:spLocks noChangeArrowheads="1"/>
          </p:cNvSpPr>
          <p:nvPr/>
        </p:nvSpPr>
        <p:spPr bwMode="auto">
          <a:xfrm>
            <a:off x="4495800" y="19812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i="1">
                <a:cs typeface="+mn-cs"/>
              </a:rPr>
              <a:t>It</a:t>
            </a:r>
            <a:r>
              <a:rPr lang="ja-JP" altLang="en-GB" i="1">
                <a:latin typeface="Arial"/>
                <a:cs typeface="+mn-cs"/>
              </a:rPr>
              <a:t>’</a:t>
            </a:r>
            <a:r>
              <a:rPr lang="en-GB" i="1">
                <a:cs typeface="+mn-cs"/>
              </a:rPr>
              <a:t>s foggy</a:t>
            </a:r>
          </a:p>
        </p:txBody>
      </p:sp>
      <p:sp>
        <p:nvSpPr>
          <p:cNvPr id="33843" name="Text Box 1075"/>
          <p:cNvSpPr txBox="1">
            <a:spLocks noChangeArrowheads="1"/>
          </p:cNvSpPr>
          <p:nvPr/>
        </p:nvSpPr>
        <p:spPr bwMode="auto">
          <a:xfrm>
            <a:off x="4495800" y="2743200"/>
            <a:ext cx="236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i="1" dirty="0">
                <a:cs typeface="+mn-cs"/>
              </a:rPr>
              <a:t>It</a:t>
            </a:r>
            <a:r>
              <a:rPr lang="ja-JP" altLang="en-GB" i="1" dirty="0">
                <a:latin typeface="Arial"/>
                <a:cs typeface="+mn-cs"/>
              </a:rPr>
              <a:t>’</a:t>
            </a:r>
            <a:r>
              <a:rPr lang="en-GB" i="1" dirty="0">
                <a:cs typeface="+mn-cs"/>
              </a:rPr>
              <a:t>s bad weather</a:t>
            </a:r>
          </a:p>
        </p:txBody>
      </p:sp>
      <p:sp>
        <p:nvSpPr>
          <p:cNvPr id="33844" name="Text Box 1076"/>
          <p:cNvSpPr txBox="1">
            <a:spLocks noChangeArrowheads="1"/>
          </p:cNvSpPr>
          <p:nvPr/>
        </p:nvSpPr>
        <p:spPr bwMode="auto">
          <a:xfrm>
            <a:off x="4495800" y="35052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i="1">
                <a:cs typeface="+mn-cs"/>
              </a:rPr>
              <a:t>It</a:t>
            </a:r>
            <a:r>
              <a:rPr lang="ja-JP" altLang="en-GB" i="1">
                <a:latin typeface="Arial"/>
                <a:cs typeface="+mn-cs"/>
              </a:rPr>
              <a:t>’</a:t>
            </a:r>
            <a:r>
              <a:rPr lang="en-GB" i="1">
                <a:cs typeface="+mn-cs"/>
              </a:rPr>
              <a:t>s hot</a:t>
            </a:r>
          </a:p>
        </p:txBody>
      </p:sp>
      <p:sp>
        <p:nvSpPr>
          <p:cNvPr id="33845" name="Text Box 1077"/>
          <p:cNvSpPr txBox="1">
            <a:spLocks noChangeArrowheads="1"/>
          </p:cNvSpPr>
          <p:nvPr/>
        </p:nvSpPr>
        <p:spPr bwMode="auto">
          <a:xfrm>
            <a:off x="4495800" y="4343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i="1">
                <a:cs typeface="+mn-cs"/>
              </a:rPr>
              <a:t>It</a:t>
            </a:r>
            <a:r>
              <a:rPr lang="ja-JP" altLang="en-GB" i="1">
                <a:latin typeface="Arial"/>
                <a:cs typeface="+mn-cs"/>
              </a:rPr>
              <a:t>’</a:t>
            </a:r>
            <a:r>
              <a:rPr lang="en-GB" i="1">
                <a:cs typeface="+mn-cs"/>
              </a:rPr>
              <a:t>s cold</a:t>
            </a:r>
          </a:p>
        </p:txBody>
      </p:sp>
      <p:sp>
        <p:nvSpPr>
          <p:cNvPr id="33846" name="Text Box 1078"/>
          <p:cNvSpPr txBox="1">
            <a:spLocks noChangeArrowheads="1"/>
          </p:cNvSpPr>
          <p:nvPr/>
        </p:nvSpPr>
        <p:spPr bwMode="auto">
          <a:xfrm>
            <a:off x="4495800" y="5257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i="1">
                <a:cs typeface="+mn-cs"/>
              </a:rPr>
              <a:t>It</a:t>
            </a:r>
            <a:r>
              <a:rPr lang="ja-JP" altLang="en-GB" i="1">
                <a:latin typeface="Arial"/>
                <a:cs typeface="+mn-cs"/>
              </a:rPr>
              <a:t>’</a:t>
            </a:r>
            <a:r>
              <a:rPr lang="en-GB" i="1">
                <a:cs typeface="+mn-cs"/>
              </a:rPr>
              <a:t>s raining</a:t>
            </a:r>
          </a:p>
        </p:txBody>
      </p:sp>
      <p:sp>
        <p:nvSpPr>
          <p:cNvPr id="33847" name="Text Box 1079"/>
          <p:cNvSpPr txBox="1">
            <a:spLocks noChangeArrowheads="1"/>
          </p:cNvSpPr>
          <p:nvPr/>
        </p:nvSpPr>
        <p:spPr bwMode="auto">
          <a:xfrm>
            <a:off x="4495800" y="60960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i="1">
                <a:cs typeface="+mn-cs"/>
              </a:rPr>
              <a:t>It</a:t>
            </a:r>
            <a:r>
              <a:rPr lang="ja-JP" altLang="en-GB" i="1">
                <a:latin typeface="Arial"/>
                <a:cs typeface="+mn-cs"/>
              </a:rPr>
              <a:t>’</a:t>
            </a:r>
            <a:r>
              <a:rPr lang="en-GB" i="1">
                <a:cs typeface="+mn-cs"/>
              </a:rPr>
              <a:t>s snowing</a:t>
            </a:r>
          </a:p>
        </p:txBody>
      </p:sp>
      <p:pic>
        <p:nvPicPr>
          <p:cNvPr id="33849" name="gotan project - indian gipsy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8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84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" descr="http://www.yourchildlearns.com/images/europe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0" t="32870" r="36559" b="3212"/>
          <a:stretch>
            <a:fillRect/>
          </a:stretch>
        </p:blipFill>
        <p:spPr bwMode="auto">
          <a:xfrm>
            <a:off x="2535238" y="0"/>
            <a:ext cx="66087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8"/>
          <p:cNvSpPr>
            <a:spLocks/>
          </p:cNvSpPr>
          <p:nvPr/>
        </p:nvSpPr>
        <p:spPr bwMode="auto">
          <a:xfrm>
            <a:off x="5715000" y="0"/>
            <a:ext cx="304800" cy="2438400"/>
          </a:xfrm>
          <a:prstGeom prst="rightBrace">
            <a:avLst>
              <a:gd name="adj1" fmla="val 6666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6396" name="Picture 12" descr="C:\Program Files\Microsoft Office\Clipart\homeanim\AG00433_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495800"/>
            <a:ext cx="90011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14" descr="C:\Program Files\Microsoft Office\Clipart\homeanim\BD13634_.GIF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0"/>
            <a:ext cx="7620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9" name="Picture 15" descr="C:\Program Files\Microsoft Office\Clipart\standard\stddir4\PH02924J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685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0" name="Picture 16" descr="C:\Program Files\Microsoft Office\Clipart\homeanim\AG00503_.GIF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371600"/>
            <a:ext cx="10668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1" name="Picture 17" descr="C:\Program Files\Microsoft Office\Clipart\standard\stddir3\NA00844_.wm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72816"/>
            <a:ext cx="5746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2" name="Picture 18" descr="C:\Program Files\Microsoft Office\Clipart\homeanim\j0076206.gif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648200"/>
            <a:ext cx="5000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3" name="Picture 19" descr="C:\Program Files\Microsoft Office\Clipart\homeanim\BD20663_.GIF"/>
          <p:cNvPicPr>
            <a:picLocks noChangeAspect="1" noChangeArrowheads="1" noCrop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200400"/>
            <a:ext cx="7413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4" name="Picture 20" descr="C:\Program Files\Microsoft Office\Clipart\homeanim\j0126670.gif"/>
          <p:cNvPicPr>
            <a:picLocks noChangeAspect="1" noChangeArrowheads="1" noCrop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981200"/>
            <a:ext cx="835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228600" y="609600"/>
            <a:ext cx="20574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b="1" u="sng" dirty="0" err="1">
                <a:cs typeface="+mn-cs"/>
              </a:rPr>
              <a:t>Mapa</a:t>
            </a:r>
            <a:r>
              <a:rPr lang="en-GB" b="1" u="sng" dirty="0">
                <a:cs typeface="+mn-cs"/>
              </a:rPr>
              <a:t> :</a:t>
            </a:r>
          </a:p>
          <a:p>
            <a:pPr>
              <a:lnSpc>
                <a:spcPct val="120000"/>
              </a:lnSpc>
              <a:defRPr/>
            </a:pPr>
            <a:r>
              <a:rPr lang="en-GB" dirty="0">
                <a:cs typeface="+mn-cs"/>
              </a:rPr>
              <a:t>1) </a:t>
            </a:r>
            <a:endParaRPr lang="en-GB" i="1" dirty="0">
              <a:cs typeface="+mn-cs"/>
            </a:endParaRPr>
          </a:p>
          <a:p>
            <a:pPr>
              <a:lnSpc>
                <a:spcPct val="120000"/>
              </a:lnSpc>
              <a:defRPr/>
            </a:pPr>
            <a:r>
              <a:rPr lang="en-GB" dirty="0">
                <a:cs typeface="+mn-cs"/>
              </a:rPr>
              <a:t>2)</a:t>
            </a:r>
          </a:p>
          <a:p>
            <a:pPr>
              <a:lnSpc>
                <a:spcPct val="120000"/>
              </a:lnSpc>
              <a:defRPr/>
            </a:pPr>
            <a:r>
              <a:rPr lang="en-GB" dirty="0">
                <a:cs typeface="+mn-cs"/>
              </a:rPr>
              <a:t>3)</a:t>
            </a:r>
          </a:p>
          <a:p>
            <a:pPr>
              <a:lnSpc>
                <a:spcPct val="120000"/>
              </a:lnSpc>
              <a:defRPr/>
            </a:pPr>
            <a:r>
              <a:rPr lang="en-GB" dirty="0">
                <a:cs typeface="+mn-cs"/>
              </a:rPr>
              <a:t>4)</a:t>
            </a:r>
          </a:p>
          <a:p>
            <a:pPr>
              <a:lnSpc>
                <a:spcPct val="120000"/>
              </a:lnSpc>
              <a:defRPr/>
            </a:pPr>
            <a:r>
              <a:rPr lang="en-GB" dirty="0">
                <a:cs typeface="+mn-cs"/>
              </a:rPr>
              <a:t>5)</a:t>
            </a:r>
          </a:p>
          <a:p>
            <a:pPr>
              <a:lnSpc>
                <a:spcPct val="120000"/>
              </a:lnSpc>
              <a:defRPr/>
            </a:pPr>
            <a:r>
              <a:rPr lang="en-GB" dirty="0">
                <a:cs typeface="+mn-cs"/>
              </a:rPr>
              <a:t>6)</a:t>
            </a:r>
          </a:p>
          <a:p>
            <a:pPr>
              <a:lnSpc>
                <a:spcPct val="120000"/>
              </a:lnSpc>
              <a:defRPr/>
            </a:pPr>
            <a:r>
              <a:rPr lang="en-GB" dirty="0">
                <a:cs typeface="+mn-cs"/>
              </a:rPr>
              <a:t>7)</a:t>
            </a:r>
          </a:p>
          <a:p>
            <a:pPr>
              <a:lnSpc>
                <a:spcPct val="120000"/>
              </a:lnSpc>
              <a:defRPr/>
            </a:pPr>
            <a:r>
              <a:rPr lang="en-GB" dirty="0">
                <a:cs typeface="+mn-cs"/>
              </a:rPr>
              <a:t>8)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3276600" y="5562600"/>
            <a:ext cx="10969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 err="1">
                <a:solidFill>
                  <a:schemeClr val="accent2"/>
                </a:solidFill>
                <a:latin typeface="Zombie" charset="0"/>
                <a:cs typeface="+mn-cs"/>
              </a:rPr>
              <a:t>España</a:t>
            </a:r>
            <a:endParaRPr lang="en-GB" sz="2000" b="1" dirty="0">
              <a:solidFill>
                <a:schemeClr val="accent2"/>
              </a:solidFill>
              <a:latin typeface="Zombie" charset="0"/>
              <a:cs typeface="+mn-cs"/>
            </a:endParaRPr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5334000" y="4114800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 err="1">
                <a:solidFill>
                  <a:schemeClr val="accent2"/>
                </a:solidFill>
                <a:latin typeface="Zombie" charset="0"/>
                <a:cs typeface="+mn-cs"/>
              </a:rPr>
              <a:t>Francia</a:t>
            </a:r>
            <a:endParaRPr lang="en-GB" sz="2000" b="1" dirty="0">
              <a:solidFill>
                <a:schemeClr val="accent2"/>
              </a:solidFill>
              <a:latin typeface="Zombie" charset="0"/>
              <a:cs typeface="+mn-cs"/>
            </a:endParaRPr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6705600" y="4038600"/>
            <a:ext cx="7683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>
                <a:solidFill>
                  <a:schemeClr val="accent2"/>
                </a:solidFill>
                <a:latin typeface="Zombie" charset="0"/>
                <a:cs typeface="+mn-cs"/>
              </a:rPr>
              <a:t>Italia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6400800" y="3505200"/>
            <a:ext cx="85454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 err="1" smtClean="0">
                <a:solidFill>
                  <a:schemeClr val="accent2"/>
                </a:solidFill>
                <a:latin typeface="Zombie" charset="0"/>
                <a:cs typeface="+mn-cs"/>
              </a:rPr>
              <a:t>Suiza</a:t>
            </a:r>
            <a:endParaRPr lang="en-GB" sz="2000" b="1" dirty="0">
              <a:solidFill>
                <a:schemeClr val="accent2"/>
              </a:solidFill>
              <a:latin typeface="Zombie" charset="0"/>
              <a:cs typeface="+mn-cs"/>
            </a:endParaRPr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6629400" y="2971800"/>
            <a:ext cx="13255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 err="1">
                <a:solidFill>
                  <a:schemeClr val="accent2"/>
                </a:solidFill>
                <a:latin typeface="Zombie" charset="0"/>
                <a:cs typeface="+mn-cs"/>
              </a:rPr>
              <a:t>Alemania</a:t>
            </a:r>
            <a:endParaRPr lang="en-GB" sz="2000" b="1" dirty="0">
              <a:solidFill>
                <a:schemeClr val="accent2"/>
              </a:solidFill>
              <a:latin typeface="Zombie" charset="0"/>
              <a:cs typeface="+mn-cs"/>
            </a:endParaRPr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3352800" y="914400"/>
            <a:ext cx="10255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 err="1">
                <a:solidFill>
                  <a:schemeClr val="accent2"/>
                </a:solidFill>
                <a:latin typeface="Zombie" charset="0"/>
                <a:cs typeface="+mn-cs"/>
              </a:rPr>
              <a:t>Irlanda</a:t>
            </a:r>
            <a:endParaRPr lang="en-GB" sz="2000" b="1" dirty="0">
              <a:solidFill>
                <a:schemeClr val="accent2"/>
              </a:solidFill>
              <a:latin typeface="Zombie" charset="0"/>
              <a:cs typeface="+mn-cs"/>
            </a:endParaRPr>
          </a:p>
        </p:txBody>
      </p:sp>
      <p:sp>
        <p:nvSpPr>
          <p:cNvPr id="16415" name="Text Box 31"/>
          <p:cNvSpPr txBox="1">
            <a:spLocks noChangeArrowheads="1"/>
          </p:cNvSpPr>
          <p:nvPr/>
        </p:nvSpPr>
        <p:spPr bwMode="auto">
          <a:xfrm>
            <a:off x="4114800" y="0"/>
            <a:ext cx="11541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 err="1">
                <a:solidFill>
                  <a:schemeClr val="accent2"/>
                </a:solidFill>
                <a:latin typeface="Zombie" charset="0"/>
                <a:cs typeface="+mn-cs"/>
              </a:rPr>
              <a:t>Escocia</a:t>
            </a:r>
            <a:endParaRPr lang="en-GB" sz="2000" b="1" dirty="0">
              <a:solidFill>
                <a:schemeClr val="accent2"/>
              </a:solidFill>
              <a:latin typeface="Zombie" charset="0"/>
              <a:cs typeface="+mn-cs"/>
            </a:endParaRPr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4114800" y="2133600"/>
            <a:ext cx="13541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 err="1">
                <a:solidFill>
                  <a:schemeClr val="accent2"/>
                </a:solidFill>
                <a:latin typeface="Zombie" charset="0"/>
                <a:cs typeface="+mn-cs"/>
              </a:rPr>
              <a:t>Inglaterra</a:t>
            </a:r>
            <a:endParaRPr lang="en-GB" sz="2000" b="1" dirty="0">
              <a:solidFill>
                <a:schemeClr val="accent2"/>
              </a:solidFill>
              <a:latin typeface="Zombie" charset="0"/>
              <a:cs typeface="+mn-cs"/>
            </a:endParaRPr>
          </a:p>
        </p:txBody>
      </p:sp>
      <p:sp>
        <p:nvSpPr>
          <p:cNvPr id="16417" name="Text Box 33"/>
          <p:cNvSpPr txBox="1">
            <a:spLocks noChangeArrowheads="1"/>
          </p:cNvSpPr>
          <p:nvPr/>
        </p:nvSpPr>
        <p:spPr bwMode="auto">
          <a:xfrm>
            <a:off x="4343400" y="1524000"/>
            <a:ext cx="9032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b="1" dirty="0">
                <a:solidFill>
                  <a:schemeClr val="accent2"/>
                </a:solidFill>
                <a:latin typeface="Zombie" charset="0"/>
                <a:cs typeface="+mn-cs"/>
              </a:rPr>
              <a:t>País de</a:t>
            </a:r>
          </a:p>
          <a:p>
            <a:pPr>
              <a:defRPr/>
            </a:pPr>
            <a:r>
              <a:rPr lang="en-GB" sz="1600" b="1" dirty="0">
                <a:solidFill>
                  <a:schemeClr val="accent2"/>
                </a:solidFill>
                <a:latin typeface="Zombie" charset="0"/>
                <a:cs typeface="+mn-cs"/>
              </a:rPr>
              <a:t> Gales</a:t>
            </a:r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5715000" y="2438400"/>
            <a:ext cx="119776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dirty="0" err="1" smtClean="0">
                <a:solidFill>
                  <a:schemeClr val="accent2"/>
                </a:solidFill>
                <a:latin typeface="Zombie" charset="0"/>
                <a:cs typeface="+mn-cs"/>
              </a:rPr>
              <a:t>Holanda</a:t>
            </a:r>
            <a:endParaRPr lang="en-GB" sz="2000" b="1" dirty="0">
              <a:solidFill>
                <a:schemeClr val="accent2"/>
              </a:solidFill>
              <a:latin typeface="Zombie" charset="0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a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748" y="548680"/>
            <a:ext cx="11221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halkduster"/>
                <a:cs typeface="Chalkduster"/>
              </a:rPr>
              <a:t>   Saber</a:t>
            </a:r>
            <a:r>
              <a:rPr lang="en-US" sz="3600" dirty="0" smtClean="0">
                <a:solidFill>
                  <a:srgbClr val="0000FF"/>
                </a:solidFill>
                <a:latin typeface="Chalkduster"/>
                <a:cs typeface="Chalkduster"/>
              </a:rPr>
              <a:t>= saying what you know</a:t>
            </a:r>
            <a:endParaRPr lang="en-US" sz="36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46250"/>
            <a:ext cx="1017376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Saber is another verb that has an irregular </a:t>
            </a: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yo</a:t>
            </a:r>
            <a:r>
              <a:rPr lang="en-US" dirty="0" smtClean="0">
                <a:latin typeface="Chalkduster"/>
                <a:cs typeface="Chalkduster"/>
              </a:rPr>
              <a:t> form</a:t>
            </a:r>
          </a:p>
          <a:p>
            <a:r>
              <a:rPr lang="en-US" dirty="0" smtClean="0">
                <a:latin typeface="Chalkduster"/>
                <a:cs typeface="Chalkduster"/>
              </a:rPr>
              <a:t>You use Sab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er </a:t>
            </a:r>
            <a:r>
              <a:rPr lang="en-US" dirty="0" smtClean="0">
                <a:latin typeface="Chalkduster"/>
                <a:cs typeface="Chalkduster"/>
              </a:rPr>
              <a:t>to talk about things you know</a:t>
            </a:r>
          </a:p>
          <a:p>
            <a:endParaRPr lang="en-US" dirty="0">
              <a:latin typeface="Chalkduster"/>
              <a:cs typeface="Chalkduster"/>
            </a:endParaRPr>
          </a:p>
          <a:p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Yo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</a:t>
            </a:r>
            <a:r>
              <a:rPr lang="en-US" sz="32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é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					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Nosotros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/as 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sab</a:t>
            </a:r>
            <a:r>
              <a:rPr lang="en-US" sz="32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emos</a:t>
            </a:r>
            <a:endParaRPr lang="en-US" sz="32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Tú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sab</a:t>
            </a:r>
            <a:r>
              <a:rPr lang="en-US" sz="32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			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Vosotros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sab</a:t>
            </a:r>
            <a:r>
              <a:rPr lang="en-US" sz="32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éis</a:t>
            </a:r>
            <a:endParaRPr lang="en-US" sz="32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Usted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sab</a:t>
            </a:r>
            <a:r>
              <a:rPr lang="en-US" sz="32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   	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Ustedes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sab</a:t>
            </a:r>
            <a:r>
              <a:rPr lang="en-US" sz="32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en</a:t>
            </a:r>
            <a:endParaRPr lang="en-US" sz="32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El/ 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ella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sab</a:t>
            </a:r>
            <a:r>
              <a:rPr lang="en-US" sz="32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	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Ellos</a:t>
            </a:r>
            <a:r>
              <a:rPr lang="en-US" sz="3200" dirty="0" smtClean="0">
                <a:solidFill>
                  <a:srgbClr val="008000"/>
                </a:solidFill>
                <a:latin typeface="Chalkduster"/>
                <a:cs typeface="Chalkduster"/>
              </a:rPr>
              <a:t>/as </a:t>
            </a:r>
            <a:r>
              <a:rPr lang="en-US" sz="32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sab</a:t>
            </a:r>
            <a:r>
              <a:rPr lang="en-US" sz="32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en</a:t>
            </a:r>
            <a:endParaRPr lang="en-US" sz="32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4941168"/>
            <a:ext cx="2094880" cy="17281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27785" y="5733256"/>
            <a:ext cx="6795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El </a:t>
            </a:r>
            <a:r>
              <a:rPr lang="en-US" dirty="0" err="1" smtClean="0">
                <a:latin typeface="Chalkduster"/>
                <a:cs typeface="Chalkduster"/>
              </a:rPr>
              <a:t>chico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sabe</a:t>
            </a:r>
            <a:r>
              <a:rPr lang="en-US" dirty="0" smtClean="0">
                <a:latin typeface="Chalkduster"/>
                <a:cs typeface="Chalkduster"/>
              </a:rPr>
              <a:t> la </a:t>
            </a:r>
            <a:r>
              <a:rPr lang="en-US" dirty="0" err="1" smtClean="0">
                <a:latin typeface="Chalkduster"/>
                <a:cs typeface="Chalkduster"/>
              </a:rPr>
              <a:t>lecci</a:t>
            </a:r>
            <a:r>
              <a:rPr lang="en-US" dirty="0" err="1" smtClean="0">
                <a:latin typeface="Chalkduster"/>
                <a:cs typeface="Chalkduster"/>
              </a:rPr>
              <a:t>ón</a:t>
            </a:r>
            <a:r>
              <a:rPr lang="en-US" dirty="0" smtClean="0">
                <a:latin typeface="Chalkduster"/>
                <a:cs typeface="Chalkduster"/>
              </a:rPr>
              <a:t> de </a:t>
            </a:r>
            <a:r>
              <a:rPr lang="en-US" dirty="0" err="1" smtClean="0">
                <a:latin typeface="Chalkduster"/>
                <a:cs typeface="Chalkduster"/>
              </a:rPr>
              <a:t>español</a:t>
            </a:r>
            <a:endParaRPr lang="en-US" dirty="0">
              <a:latin typeface="Chalkduster"/>
              <a:cs typeface="Chalkduste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476673"/>
            <a:ext cx="9886969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¿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Sabe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Manolo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a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que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hora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la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clase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de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espa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ñol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?</a:t>
            </a:r>
          </a:p>
          <a:p>
            <a:endParaRPr lang="en-US" dirty="0" smtClean="0">
              <a:latin typeface="Chalkduster"/>
              <a:cs typeface="Chalkduster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Chalkduster"/>
                <a:cs typeface="Chalkduster"/>
              </a:rPr>
              <a:t>Si, </a:t>
            </a:r>
            <a:r>
              <a:rPr lang="en-US" dirty="0" err="1" smtClean="0">
                <a:latin typeface="Chalkduster"/>
                <a:cs typeface="Chalkduster"/>
              </a:rPr>
              <a:t>Manolo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sabe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que</a:t>
            </a:r>
            <a:r>
              <a:rPr lang="en-US" dirty="0" smtClean="0">
                <a:latin typeface="Chalkduster"/>
                <a:cs typeface="Chalkduster"/>
              </a:rPr>
              <a:t> la </a:t>
            </a:r>
            <a:r>
              <a:rPr lang="en-US" dirty="0" err="1" smtClean="0">
                <a:latin typeface="Chalkduster"/>
                <a:cs typeface="Chalkduster"/>
              </a:rPr>
              <a:t>clase</a:t>
            </a:r>
            <a:r>
              <a:rPr lang="en-US" dirty="0" smtClean="0">
                <a:latin typeface="Chalkduster"/>
                <a:cs typeface="Chalkduster"/>
              </a:rPr>
              <a:t> de </a:t>
            </a:r>
            <a:r>
              <a:rPr lang="en-US" dirty="0" err="1" smtClean="0">
                <a:latin typeface="Chalkduster"/>
                <a:cs typeface="Chalkduster"/>
              </a:rPr>
              <a:t>español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es</a:t>
            </a:r>
            <a:r>
              <a:rPr lang="en-US" dirty="0" smtClean="0">
                <a:latin typeface="Chalkduster"/>
                <a:cs typeface="Chalkduster"/>
              </a:rPr>
              <a:t> a </a:t>
            </a:r>
            <a:r>
              <a:rPr lang="en-US" dirty="0" err="1" smtClean="0">
                <a:latin typeface="Chalkduster"/>
                <a:cs typeface="Chalkduster"/>
              </a:rPr>
              <a:t>las</a:t>
            </a:r>
            <a:endParaRPr lang="en-US" dirty="0" smtClean="0">
              <a:latin typeface="Chalkduster"/>
              <a:cs typeface="Chalkduster"/>
            </a:endParaRPr>
          </a:p>
          <a:p>
            <a:r>
              <a:rPr lang="en-US" dirty="0" smtClean="0">
                <a:latin typeface="Chalkduster"/>
                <a:cs typeface="Chalkduster"/>
              </a:rPr>
              <a:t>10.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Chalkduster"/>
                <a:cs typeface="Chalkduster"/>
              </a:rPr>
              <a:t>No, </a:t>
            </a:r>
            <a:r>
              <a:rPr lang="en-US" dirty="0" err="1" smtClean="0">
                <a:latin typeface="Chalkduster"/>
                <a:cs typeface="Chalkduster"/>
              </a:rPr>
              <a:t>Manolo</a:t>
            </a:r>
            <a:r>
              <a:rPr lang="en-US" dirty="0" smtClean="0">
                <a:latin typeface="Chalkduster"/>
                <a:cs typeface="Chalkduster"/>
              </a:rPr>
              <a:t> no </a:t>
            </a:r>
            <a:r>
              <a:rPr lang="en-US" dirty="0" err="1" smtClean="0">
                <a:latin typeface="Chalkduster"/>
                <a:cs typeface="Chalkduster"/>
              </a:rPr>
              <a:t>sabe</a:t>
            </a:r>
            <a:r>
              <a:rPr lang="en-US" dirty="0" smtClean="0">
                <a:latin typeface="Chalkduster"/>
                <a:cs typeface="Chalkduster"/>
              </a:rPr>
              <a:t> a </a:t>
            </a:r>
            <a:r>
              <a:rPr lang="en-US" dirty="0" err="1" smtClean="0">
                <a:latin typeface="Chalkduster"/>
                <a:cs typeface="Chalkduster"/>
              </a:rPr>
              <a:t>que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hora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es</a:t>
            </a:r>
            <a:r>
              <a:rPr lang="en-US" dirty="0" smtClean="0">
                <a:latin typeface="Chalkduster"/>
                <a:cs typeface="Chalkduster"/>
              </a:rPr>
              <a:t> la </a:t>
            </a:r>
            <a:r>
              <a:rPr lang="en-US" dirty="0" err="1" smtClean="0">
                <a:latin typeface="Chalkduster"/>
                <a:cs typeface="Chalkduster"/>
              </a:rPr>
              <a:t>clase</a:t>
            </a:r>
            <a:r>
              <a:rPr lang="en-US" dirty="0" smtClean="0">
                <a:latin typeface="Chalkduster"/>
                <a:cs typeface="Chalkduster"/>
              </a:rPr>
              <a:t> de </a:t>
            </a:r>
          </a:p>
          <a:p>
            <a:r>
              <a:rPr lang="en-US" dirty="0" err="1">
                <a:latin typeface="Chalkduster"/>
                <a:cs typeface="Chalkduster"/>
              </a:rPr>
              <a:t>e</a:t>
            </a:r>
            <a:r>
              <a:rPr lang="en-US" dirty="0" err="1" smtClean="0">
                <a:latin typeface="Chalkduster"/>
                <a:cs typeface="Chalkduster"/>
              </a:rPr>
              <a:t>spañol</a:t>
            </a:r>
            <a:endParaRPr lang="en-US" dirty="0" smtClean="0">
              <a:latin typeface="Chalkduster"/>
              <a:cs typeface="Chalkduster"/>
            </a:endParaRPr>
          </a:p>
          <a:p>
            <a:endParaRPr lang="en-US" dirty="0" smtClean="0"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To say that someone knows how to do something,</a:t>
            </a:r>
          </a:p>
          <a:p>
            <a:r>
              <a:rPr lang="en-US" dirty="0">
                <a:solidFill>
                  <a:srgbClr val="008000"/>
                </a:solidFill>
                <a:latin typeface="Chalkduster"/>
                <a:cs typeface="Chalkduster"/>
              </a:rPr>
              <a:t>u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se: 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saber + infinitive</a:t>
            </a:r>
          </a:p>
          <a:p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Yo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sé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cantar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muy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bien</a:t>
            </a:r>
            <a:endParaRPr lang="en-US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I know how to sing very well</a:t>
            </a:r>
          </a:p>
          <a:p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Los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chicos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saben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jugar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al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futbol</a:t>
            </a:r>
            <a:endParaRPr lang="en-US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The boys know how to play football</a:t>
            </a: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720228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9488702" cy="7294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Verbs with have learn with an irregular </a:t>
            </a: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yo</a:t>
            </a:r>
            <a:r>
              <a:rPr lang="en-US" dirty="0" smtClean="0">
                <a:latin typeface="Chalkduster"/>
                <a:cs typeface="Chalkduster"/>
              </a:rPr>
              <a:t> form:</a:t>
            </a:r>
          </a:p>
          <a:p>
            <a:endParaRPr lang="en-US" dirty="0">
              <a:latin typeface="Chalkduster"/>
              <a:cs typeface="Chalkduster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Saber =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é</a:t>
            </a:r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Conocer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conozco</a:t>
            </a:r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Hacer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hago</a:t>
            </a:r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sz="2000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sz="2000" dirty="0" smtClean="0">
                <a:latin typeface="Chalkduster"/>
                <a:cs typeface="Chalkduster"/>
              </a:rPr>
              <a:t>Irregular verbs: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Oir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= = to hear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Venir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come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Tener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have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Ir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go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Ser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be (permanent)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Gustar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like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Jugar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play</a:t>
            </a:r>
          </a:p>
          <a:p>
            <a:endParaRPr lang="en-US" sz="2000" dirty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sz="2000" dirty="0" smtClean="0">
                <a:solidFill>
                  <a:srgbClr val="000000"/>
                </a:solidFill>
                <a:latin typeface="Chalkduster"/>
                <a:cs typeface="Chalkduster"/>
              </a:rPr>
              <a:t>Stem changing verbs: 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000" dirty="0" smtClean="0">
                <a:solidFill>
                  <a:srgbClr val="000000"/>
                </a:solidFill>
                <a:latin typeface="Chalkduster"/>
                <a:cs typeface="Chalkduster"/>
              </a:rPr>
              <a:t> &gt; 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ie</a:t>
            </a:r>
            <a:endParaRPr lang="en-US" sz="20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nsar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think			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rder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lose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C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rrar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close			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Pref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rir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prefer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Emp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zar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begin		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Qu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rer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want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Ent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nder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understand</a:t>
            </a:r>
          </a:p>
          <a:p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endParaRPr lang="en-US" sz="2000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836712"/>
            <a:ext cx="37084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698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08275"/>
            <a:ext cx="39497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1042988" y="333375"/>
            <a:ext cx="76327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6600">
                <a:solidFill>
                  <a:srgbClr val="0000FF"/>
                </a:solidFill>
                <a:latin typeface="Chalkduster" charset="0"/>
                <a:cs typeface="Chalkduster" charset="0"/>
              </a:rPr>
              <a:t>La primavera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36838"/>
            <a:ext cx="3763963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565400"/>
            <a:ext cx="3744913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1403350" y="549275"/>
            <a:ext cx="63373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6600">
                <a:solidFill>
                  <a:srgbClr val="0000FF"/>
                </a:solidFill>
                <a:latin typeface="Chalkduster" charset="0"/>
                <a:cs typeface="Chalkduster" charset="0"/>
              </a:rPr>
              <a:t>El verano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578100"/>
            <a:ext cx="6350000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TextBox 2"/>
          <p:cNvSpPr txBox="1">
            <a:spLocks noChangeArrowheads="1"/>
          </p:cNvSpPr>
          <p:nvPr/>
        </p:nvSpPr>
        <p:spPr bwMode="auto">
          <a:xfrm>
            <a:off x="-4763" y="884238"/>
            <a:ext cx="8969376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6600">
                <a:solidFill>
                  <a:srgbClr val="0000FF"/>
                </a:solidFill>
                <a:latin typeface="Chalkduster" charset="0"/>
                <a:cs typeface="Chalkduster" charset="0"/>
              </a:rPr>
              <a:t>El otoño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386013"/>
            <a:ext cx="5400675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1414463" y="1093788"/>
            <a:ext cx="56372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6600">
                <a:solidFill>
                  <a:srgbClr val="0000FF"/>
                </a:solidFill>
                <a:latin typeface="Chalkduster" charset="0"/>
                <a:cs typeface="Chalkduster" charset="0"/>
              </a:rPr>
              <a:t>El invierno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C:\Program Files\Microsoft Office\Clipart\homeanim\AG00433_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3810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700338" y="4572000"/>
            <a:ext cx="6443662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4800" b="1" dirty="0" err="1">
                <a:solidFill>
                  <a:srgbClr val="0000FF"/>
                </a:solidFill>
                <a:latin typeface="Chalkduster"/>
                <a:cs typeface="Chalkduster"/>
              </a:rPr>
              <a:t>Hace</a:t>
            </a:r>
            <a:r>
              <a:rPr lang="en-GB" sz="4800" b="1" dirty="0">
                <a:solidFill>
                  <a:srgbClr val="0000FF"/>
                </a:solidFill>
                <a:latin typeface="Chalkduster"/>
                <a:cs typeface="Chalkduster"/>
              </a:rPr>
              <a:t> (mucho) sol</a:t>
            </a:r>
          </a:p>
          <a:p>
            <a:pPr>
              <a:spcBef>
                <a:spcPct val="50000"/>
              </a:spcBef>
              <a:defRPr/>
            </a:pPr>
            <a:r>
              <a:rPr lang="en-GB" sz="4800" b="1" dirty="0">
                <a:solidFill>
                  <a:srgbClr val="0000FF"/>
                </a:solidFill>
                <a:latin typeface="Chalkduster"/>
                <a:cs typeface="Chalkduster"/>
              </a:rPr>
              <a:t>Hay (mucho) sol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Program Files\Microsoft Office\Clipart\homeanim\j007620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266382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657600" y="3124200"/>
            <a:ext cx="5486400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5400" b="1" dirty="0" err="1">
                <a:solidFill>
                  <a:srgbClr val="0000FF"/>
                </a:solidFill>
                <a:latin typeface="Chalkduster"/>
                <a:cs typeface="Chalkduster"/>
              </a:rPr>
              <a:t>Hace</a:t>
            </a:r>
            <a:r>
              <a:rPr lang="en-GB" sz="5400" b="1" dirty="0">
                <a:solidFill>
                  <a:srgbClr val="0000FF"/>
                </a:solidFill>
                <a:latin typeface="Chalkduster"/>
                <a:cs typeface="Chalkduster"/>
              </a:rPr>
              <a:t> (mucho) </a:t>
            </a:r>
            <a:r>
              <a:rPr lang="en-GB" sz="5400" b="1" dirty="0" err="1">
                <a:solidFill>
                  <a:srgbClr val="0000FF"/>
                </a:solidFill>
                <a:latin typeface="Chalkduster"/>
                <a:cs typeface="Chalkduster"/>
              </a:rPr>
              <a:t>calor</a:t>
            </a:r>
            <a:endParaRPr lang="en-GB" sz="5400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027" descr="C:\Program Files\Microsoft Office\Clipart\standard\stddir3\NA00844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45910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1028"/>
          <p:cNvSpPr txBox="1">
            <a:spLocks noChangeArrowheads="1"/>
          </p:cNvSpPr>
          <p:nvPr/>
        </p:nvSpPr>
        <p:spPr bwMode="auto">
          <a:xfrm>
            <a:off x="228600" y="3429000"/>
            <a:ext cx="5711825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5400" b="1" dirty="0" err="1">
                <a:solidFill>
                  <a:srgbClr val="0000FF"/>
                </a:solidFill>
                <a:latin typeface="Chalkduster"/>
                <a:cs typeface="Chalkduster"/>
              </a:rPr>
              <a:t>Hace</a:t>
            </a:r>
            <a:r>
              <a:rPr lang="en-GB" sz="5400" b="1" dirty="0">
                <a:solidFill>
                  <a:srgbClr val="0000FF"/>
                </a:solidFill>
                <a:latin typeface="Chalkduster"/>
                <a:cs typeface="Chalkduster"/>
              </a:rPr>
              <a:t> (mucho)</a:t>
            </a:r>
          </a:p>
          <a:p>
            <a:pPr>
              <a:spcBef>
                <a:spcPct val="50000"/>
              </a:spcBef>
              <a:defRPr/>
            </a:pPr>
            <a:r>
              <a:rPr lang="en-GB" sz="5400" b="1" dirty="0" err="1">
                <a:solidFill>
                  <a:srgbClr val="0000FF"/>
                </a:solidFill>
                <a:latin typeface="Chalkduster"/>
                <a:cs typeface="Chalkduster"/>
              </a:rPr>
              <a:t>frio</a:t>
            </a:r>
            <a:endParaRPr lang="en-GB" sz="5400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1547813" y="5192713"/>
            <a:ext cx="106076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>
                <a:solidFill>
                  <a:srgbClr val="0000FF"/>
                </a:solidFill>
                <a:latin typeface="Chalkduster" charset="0"/>
                <a:cs typeface="Chalkduster" charset="0"/>
              </a:rPr>
              <a:t>Hace (mucho) fresco</a:t>
            </a:r>
          </a:p>
        </p:txBody>
      </p:sp>
      <p:pic>
        <p:nvPicPr>
          <p:cNvPr id="1843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692150"/>
            <a:ext cx="6553200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2367</TotalTime>
  <Words>322</Words>
  <Application>Microsoft Macintosh PowerPoint</Application>
  <PresentationFormat>On-screen Show (4:3)</PresentationFormat>
  <Paragraphs>102</Paragraphs>
  <Slides>19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Applemore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Dept</dc:creator>
  <cp:lastModifiedBy>ACS User</cp:lastModifiedBy>
  <cp:revision>38</cp:revision>
  <cp:lastPrinted>2013-05-02T14:01:34Z</cp:lastPrinted>
  <dcterms:created xsi:type="dcterms:W3CDTF">2002-10-15T17:43:46Z</dcterms:created>
  <dcterms:modified xsi:type="dcterms:W3CDTF">2013-05-06T21:06:13Z</dcterms:modified>
</cp:coreProperties>
</file>